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1E2D6A-59CA-4984-83C9-2F5250EEE374}" v="12" dt="2023-03-31T05:57:37.9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ilee Upadhayay" userId="556280587117f9d7" providerId="LiveId" clId="{321E2D6A-59CA-4984-83C9-2F5250EEE374}"/>
    <pc:docChg chg="addSld modSld">
      <pc:chgData name="Shailee Upadhayay" userId="556280587117f9d7" providerId="LiveId" clId="{321E2D6A-59CA-4984-83C9-2F5250EEE374}" dt="2023-03-31T05:57:37.987" v="12" actId="1076"/>
      <pc:docMkLst>
        <pc:docMk/>
      </pc:docMkLst>
      <pc:sldChg chg="addSp modSp">
        <pc:chgData name="Shailee Upadhayay" userId="556280587117f9d7" providerId="LiveId" clId="{321E2D6A-59CA-4984-83C9-2F5250EEE374}" dt="2023-03-30T09:16:24.106" v="5" actId="1076"/>
        <pc:sldMkLst>
          <pc:docMk/>
          <pc:sldMk cId="4046114158" sldId="256"/>
        </pc:sldMkLst>
        <pc:picChg chg="add mod">
          <ac:chgData name="Shailee Upadhayay" userId="556280587117f9d7" providerId="LiveId" clId="{321E2D6A-59CA-4984-83C9-2F5250EEE374}" dt="2023-03-30T09:16:24.106" v="5" actId="1076"/>
          <ac:picMkLst>
            <pc:docMk/>
            <pc:sldMk cId="4046114158" sldId="256"/>
            <ac:picMk id="4" creationId="{DFABEDD2-7A02-A2F8-2007-C9BF3DD72AE7}"/>
          </ac:picMkLst>
        </pc:picChg>
        <pc:picChg chg="mod">
          <ac:chgData name="Shailee Upadhayay" userId="556280587117f9d7" providerId="LiveId" clId="{321E2D6A-59CA-4984-83C9-2F5250EEE374}" dt="2023-03-30T09:16:24.106" v="5" actId="1076"/>
          <ac:picMkLst>
            <pc:docMk/>
            <pc:sldMk cId="4046114158" sldId="256"/>
            <ac:picMk id="1026" creationId="{7F139880-5FDB-7FF5-22BF-39383EB71518}"/>
          </ac:picMkLst>
        </pc:picChg>
      </pc:sldChg>
      <pc:sldChg chg="addSp delSp modSp new">
        <pc:chgData name="Shailee Upadhayay" userId="556280587117f9d7" providerId="LiveId" clId="{321E2D6A-59CA-4984-83C9-2F5250EEE374}" dt="2023-03-31T05:57:37.987" v="12" actId="1076"/>
        <pc:sldMkLst>
          <pc:docMk/>
          <pc:sldMk cId="352972383" sldId="261"/>
        </pc:sldMkLst>
        <pc:spChg chg="del">
          <ac:chgData name="Shailee Upadhayay" userId="556280587117f9d7" providerId="LiveId" clId="{321E2D6A-59CA-4984-83C9-2F5250EEE374}" dt="2023-03-31T05:57:20.867" v="7"/>
          <ac:spMkLst>
            <pc:docMk/>
            <pc:sldMk cId="352972383" sldId="261"/>
            <ac:spMk id="3" creationId="{479C5477-3A93-5A32-D5A7-FF19B90EDFF1}"/>
          </ac:spMkLst>
        </pc:spChg>
        <pc:picChg chg="add mod">
          <ac:chgData name="Shailee Upadhayay" userId="556280587117f9d7" providerId="LiveId" clId="{321E2D6A-59CA-4984-83C9-2F5250EEE374}" dt="2023-03-31T05:57:37.987" v="12" actId="1076"/>
          <ac:picMkLst>
            <pc:docMk/>
            <pc:sldMk cId="352972383" sldId="261"/>
            <ac:picMk id="1026" creationId="{6986FEB1-C4EE-DA62-84BF-43B75B35F3D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CDC577F-0930-4496-B1DA-C76A5D04D014}" type="datetimeFigureOut">
              <a:rPr lang="en-IN" smtClean="0"/>
              <a:t>31-03-2023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2AA9530-9416-4FB0-B024-9D94C439183A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851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577F-0930-4496-B1DA-C76A5D04D014}" type="datetimeFigureOut">
              <a:rPr lang="en-IN" smtClean="0"/>
              <a:t>31-03-2023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9530-9416-4FB0-B024-9D94C43918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34490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577F-0930-4496-B1DA-C76A5D04D014}" type="datetimeFigureOut">
              <a:rPr lang="en-IN" smtClean="0"/>
              <a:t>31-03-2023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9530-9416-4FB0-B024-9D94C439183A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145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577F-0930-4496-B1DA-C76A5D04D014}" type="datetimeFigureOut">
              <a:rPr lang="en-IN" smtClean="0"/>
              <a:t>31-03-2023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9530-9416-4FB0-B024-9D94C439183A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375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577F-0930-4496-B1DA-C76A5D04D014}" type="datetimeFigureOut">
              <a:rPr lang="en-IN" smtClean="0"/>
              <a:t>31-03-2023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9530-9416-4FB0-B024-9D94C43918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6552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577F-0930-4496-B1DA-C76A5D04D014}" type="datetimeFigureOut">
              <a:rPr lang="en-IN" smtClean="0"/>
              <a:t>31-03-2023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9530-9416-4FB0-B024-9D94C439183A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739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577F-0930-4496-B1DA-C76A5D04D014}" type="datetimeFigureOut">
              <a:rPr lang="en-IN" smtClean="0"/>
              <a:t>31-03-2023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9530-9416-4FB0-B024-9D94C439183A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423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577F-0930-4496-B1DA-C76A5D04D014}" type="datetimeFigureOut">
              <a:rPr lang="en-IN" smtClean="0"/>
              <a:t>31-03-2023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9530-9416-4FB0-B024-9D94C439183A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379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577F-0930-4496-B1DA-C76A5D04D014}" type="datetimeFigureOut">
              <a:rPr lang="en-IN" smtClean="0"/>
              <a:t>31-03-2023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9530-9416-4FB0-B024-9D94C439183A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046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577F-0930-4496-B1DA-C76A5D04D014}" type="datetimeFigureOut">
              <a:rPr lang="en-IN" smtClean="0"/>
              <a:t>31-03-2023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9530-9416-4FB0-B024-9D94C43918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7599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577F-0930-4496-B1DA-C76A5D04D014}" type="datetimeFigureOut">
              <a:rPr lang="en-IN" smtClean="0"/>
              <a:t>31-03-2023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9530-9416-4FB0-B024-9D94C439183A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2298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577F-0930-4496-B1DA-C76A5D04D014}" type="datetimeFigureOut">
              <a:rPr lang="en-IN" smtClean="0"/>
              <a:t>31-03-2023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9530-9416-4FB0-B024-9D94C439183A}" type="slidenum">
              <a:rPr lang="en-IN" smtClean="0"/>
              <a:t>‹#›</a:t>
            </a:fld>
            <a:endParaRPr lang="en-IN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059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577F-0930-4496-B1DA-C76A5D04D014}" type="datetimeFigureOut">
              <a:rPr lang="en-IN" smtClean="0"/>
              <a:t>31-03-2023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9530-9416-4FB0-B024-9D94C439183A}" type="slidenum">
              <a:rPr lang="en-IN" smtClean="0"/>
              <a:t>‹#›</a:t>
            </a:fld>
            <a:endParaRPr lang="en-I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5708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577F-0930-4496-B1DA-C76A5D04D014}" type="datetimeFigureOut">
              <a:rPr lang="en-IN" smtClean="0"/>
              <a:t>31-03-2023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9530-9416-4FB0-B024-9D94C439183A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968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577F-0930-4496-B1DA-C76A5D04D014}" type="datetimeFigureOut">
              <a:rPr lang="en-IN" smtClean="0"/>
              <a:t>31-03-2023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9530-9416-4FB0-B024-9D94C43918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0363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577F-0930-4496-B1DA-C76A5D04D014}" type="datetimeFigureOut">
              <a:rPr lang="en-IN" smtClean="0"/>
              <a:t>31-03-2023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9530-9416-4FB0-B024-9D94C439183A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443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577F-0930-4496-B1DA-C76A5D04D014}" type="datetimeFigureOut">
              <a:rPr lang="en-IN" smtClean="0"/>
              <a:t>31-03-2023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9530-9416-4FB0-B024-9D94C43918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6797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CDC577F-0930-4496-B1DA-C76A5D04D014}" type="datetimeFigureOut">
              <a:rPr lang="en-IN" smtClean="0"/>
              <a:t>31-03-2023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AA9530-9416-4FB0-B024-9D94C43918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3028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41A45-B2AF-7300-2DDE-A89D406400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3AE689-9C1B-6C6B-B8E1-0C01112A3F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6734" y="2618652"/>
            <a:ext cx="11133476" cy="2885502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1026" name="Picture 2" descr="Traditional Approach - YouTube">
            <a:extLst>
              <a:ext uri="{FF2B5EF4-FFF2-40B4-BE49-F238E27FC236}">
                <a16:creationId xmlns:a16="http://schemas.microsoft.com/office/drawing/2014/main" id="{7F139880-5FDB-7FF5-22BF-39383EB71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617" y="1656243"/>
            <a:ext cx="6626101" cy="331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ifference Between Traditional Approach and Modern Approach on Conflict |  Compare the Difference Between Similar Terms">
            <a:extLst>
              <a:ext uri="{FF2B5EF4-FFF2-40B4-BE49-F238E27FC236}">
                <a16:creationId xmlns:a16="http://schemas.microsoft.com/office/drawing/2014/main" id="{DFABEDD2-7A02-A2F8-2007-C9BF3DD72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032" y="717700"/>
            <a:ext cx="9224865" cy="542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114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519E3-200F-55FF-3DB9-BBDFE7F92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effectLst/>
                <a:latin typeface="Algerian" panose="04020705040A02060702" pitchFamily="82" charset="0"/>
                <a:ea typeface="Times New Roman" panose="02020603050405020304" pitchFamily="18" charset="0"/>
              </a:rPr>
              <a:t>Traditional Approach</a:t>
            </a:r>
            <a:br>
              <a:rPr lang="en-IN" sz="3600" dirty="0">
                <a:effectLst/>
                <a:latin typeface="Algerian" panose="04020705040A02060702" pitchFamily="82" charset="0"/>
                <a:ea typeface="Calibri" panose="020F0502020204030204" pitchFamily="34" charset="0"/>
              </a:rPr>
            </a:br>
            <a:endParaRPr lang="en-IN" sz="3600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1BE05-F141-A8D2-668E-477B3D2F7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Assumptions</a:t>
            </a:r>
            <a:endParaRPr lang="en-IN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Apart from the general assumptions, the following additional assumptions are made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The Cost of Debt (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K</a:t>
            </a:r>
            <a:r>
              <a:rPr lang="en-US" sz="1800" baseline="-2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d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) is always less than the Cost of Equity (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K</a:t>
            </a:r>
            <a:r>
              <a:rPr lang="en-US" sz="1800" baseline="-2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).</a:t>
            </a:r>
            <a:endParaRPr lang="en-IN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K</a:t>
            </a:r>
            <a:r>
              <a:rPr lang="en-US" sz="1800" baseline="-2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d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and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K</a:t>
            </a:r>
            <a:r>
              <a:rPr lang="en-US" sz="1800" baseline="-2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vary with the change in debt equity mix.</a:t>
            </a:r>
            <a:endParaRPr lang="en-IN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Increase in cost of equity is more steeper and higher than increase in cost of debt.</a:t>
            </a:r>
            <a:endParaRPr lang="en-IN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86497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54179-9772-0441-E3D8-4014E738D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34329-EECD-2EFC-C16D-0EB317129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Theory</a:t>
            </a:r>
            <a:endParaRPr lang="en-IN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Debt is a cheaper source of finance than equity due to tax saving effect and investor's risk expectations.</a:t>
            </a:r>
            <a:endParaRPr lang="en-IN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Use of cheaper debt funds in total capital structure will reduce the overall or weighted average cost of capital. </a:t>
            </a:r>
            <a:endParaRPr lang="en-IN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Hence, as the degree of financial leverage increases the Weighted Average Cost of Capital (WACC) will decline with every increase in the debt content in total funds employed.</a:t>
            </a:r>
            <a:endParaRPr lang="en-IN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3583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CF06F-83C4-059C-FB73-512309936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B3BAF-8E59-38C5-9D8F-BBD3AC172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499360"/>
            <a:ext cx="9601196" cy="3273872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Hence, if financial leverage increases beyond the acceptable limit, the cost of debt and cost of equity start rising. This is because of high financial risk associated with the firm.</a:t>
            </a:r>
            <a:endParaRPr lang="en-IN" sz="20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The increasing cost of capital owing to increased financial risk and increasing cost of debt makes the overall cost of capital to increase. </a:t>
            </a:r>
            <a:endParaRPr lang="en-IN" sz="20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Therefore, the firm should strive to reach the optimal capital structure and maximize its total value through a judicious use of both debt and equity.</a:t>
            </a:r>
            <a:endParaRPr lang="en-IN" sz="2000" dirty="0">
              <a:effectLst/>
              <a:latin typeface="Noto Sans Symbols"/>
              <a:ea typeface="Noto Sans Symbols"/>
              <a:cs typeface="Noto Sans Symbols"/>
            </a:endParaRPr>
          </a:p>
          <a:p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2444563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A0872-A326-E967-4D11-A840E8B18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227D6-C3C9-ABF8-5338-D480D2C58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At the optimal capital structure, the overall cost of capital will be minimum and the value of firm is maximum.</a:t>
            </a:r>
            <a:endParaRPr lang="en-IN" sz="20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As per traditional approach, the firm should try to achieve the optimal capital structure by minimizing WACC and maximizing its value.</a:t>
            </a:r>
            <a:endParaRPr lang="en-IN" sz="20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0" indent="0">
              <a:buNone/>
            </a:pP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3963027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6CB77-AEA8-910F-D275-2C161DE93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Traditional Approach">
            <a:extLst>
              <a:ext uri="{FF2B5EF4-FFF2-40B4-BE49-F238E27FC236}">
                <a16:creationId xmlns:a16="http://schemas.microsoft.com/office/drawing/2014/main" id="{6986FEB1-C4EE-DA62-84BF-43B75B35F3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295" y="982132"/>
            <a:ext cx="6805849" cy="494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723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</TotalTime>
  <Words>265</Words>
  <Application>Microsoft Office PowerPoint</Application>
  <PresentationFormat>Widescreen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Algerian</vt:lpstr>
      <vt:lpstr>Arial</vt:lpstr>
      <vt:lpstr>Calibri</vt:lpstr>
      <vt:lpstr>Garamond</vt:lpstr>
      <vt:lpstr>Noto Sans Symbols</vt:lpstr>
      <vt:lpstr>Times New Roman</vt:lpstr>
      <vt:lpstr>Organic</vt:lpstr>
      <vt:lpstr>PowerPoint Presentation</vt:lpstr>
      <vt:lpstr>Traditional Approach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Shailee Upadhayay</dc:creator>
  <cp:lastModifiedBy>Shailee Upadhayay</cp:lastModifiedBy>
  <cp:revision>1</cp:revision>
  <dcterms:created xsi:type="dcterms:W3CDTF">2023-03-28T08:15:59Z</dcterms:created>
  <dcterms:modified xsi:type="dcterms:W3CDTF">2023-03-31T05:57:40Z</dcterms:modified>
</cp:coreProperties>
</file>